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303" r:id="rId6"/>
    <p:sldId id="276" r:id="rId7"/>
    <p:sldId id="278" r:id="rId8"/>
    <p:sldId id="262" r:id="rId9"/>
    <p:sldId id="304" r:id="rId10"/>
    <p:sldId id="263" r:id="rId11"/>
    <p:sldId id="268" r:id="rId12"/>
    <p:sldId id="273" r:id="rId13"/>
    <p:sldId id="275" r:id="rId14"/>
    <p:sldId id="265" r:id="rId15"/>
    <p:sldId id="266" r:id="rId16"/>
    <p:sldId id="298" r:id="rId17"/>
    <p:sldId id="267" r:id="rId18"/>
    <p:sldId id="279" r:id="rId19"/>
    <p:sldId id="292" r:id="rId20"/>
    <p:sldId id="295" r:id="rId21"/>
    <p:sldId id="281" r:id="rId22"/>
    <p:sldId id="305" r:id="rId23"/>
    <p:sldId id="269" r:id="rId24"/>
    <p:sldId id="270" r:id="rId25"/>
    <p:sldId id="306" r:id="rId26"/>
    <p:sldId id="307" r:id="rId27"/>
    <p:sldId id="271" r:id="rId28"/>
    <p:sldId id="272" r:id="rId29"/>
    <p:sldId id="274" r:id="rId30"/>
    <p:sldId id="291" r:id="rId31"/>
    <p:sldId id="280" r:id="rId32"/>
    <p:sldId id="308" r:id="rId33"/>
    <p:sldId id="260" r:id="rId34"/>
    <p:sldId id="309" r:id="rId35"/>
    <p:sldId id="294" r:id="rId36"/>
    <p:sldId id="285" r:id="rId37"/>
    <p:sldId id="310" r:id="rId38"/>
    <p:sldId id="312" r:id="rId39"/>
    <p:sldId id="313" r:id="rId40"/>
    <p:sldId id="284" r:id="rId4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78" d="100"/>
          <a:sy n="78" d="100"/>
        </p:scale>
        <p:origin x="160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4CEE53-A32A-48DB-96E2-F49BF99FF865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2A4D06-CF2F-47EF-9397-856B9FB744E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NRLCA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Rural Carrier Benefit Plan (RCBP)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Minnesota Rural Letter Carriers’ Assn.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Services Provided by a Hospital – 2022 Benefits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/>
              <a:t>In-Network  Coverage – </a:t>
            </a:r>
            <a:r>
              <a:rPr lang="en-US" b="1" dirty="0">
                <a:solidFill>
                  <a:srgbClr val="FF0000"/>
                </a:solidFill>
              </a:rPr>
              <a:t>You Pay</a:t>
            </a:r>
          </a:p>
          <a:p>
            <a:r>
              <a:rPr lang="en-US" dirty="0"/>
              <a:t>Inpatient hospital - </a:t>
            </a:r>
            <a:r>
              <a:rPr lang="en-US" dirty="0">
                <a:solidFill>
                  <a:srgbClr val="FF0000"/>
                </a:solidFill>
              </a:rPr>
              <a:t>$200 copayment</a:t>
            </a:r>
          </a:p>
          <a:p>
            <a:r>
              <a:rPr lang="en-US" dirty="0"/>
              <a:t>Outpatient hospital –</a:t>
            </a:r>
            <a:r>
              <a:rPr lang="en-US" dirty="0">
                <a:solidFill>
                  <a:srgbClr val="FF0000"/>
                </a:solidFill>
              </a:rPr>
              <a:t> 15% (subject to calendar year deductible</a:t>
            </a:r>
          </a:p>
          <a:p>
            <a:r>
              <a:rPr lang="en-US" dirty="0"/>
              <a:t>Emergency room - </a:t>
            </a:r>
            <a:r>
              <a:rPr lang="en-US" dirty="0">
                <a:solidFill>
                  <a:srgbClr val="FF0000"/>
                </a:solidFill>
              </a:rPr>
              <a:t>$200 copayment (waived if accidental injury)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3314" name="Picture 2" descr="C:\Users\sudze\AppData\Local\Microsoft\Windows\INetCache\IE\2E6TDJXI\1200px-Doctor_with_Patient_X-ray_Cartoo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962400"/>
            <a:ext cx="3726623" cy="2535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Cancer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RCBP pays </a:t>
            </a:r>
            <a:r>
              <a:rPr lang="en-US" sz="2800" b="1" dirty="0"/>
              <a:t>100</a:t>
            </a:r>
            <a:r>
              <a:rPr lang="en-US" sz="2800" dirty="0"/>
              <a:t>% of the Plan allowance for drugs, services and supplies for treatment of an illness diagnosed as cancer.</a:t>
            </a:r>
          </a:p>
          <a:p>
            <a:r>
              <a:rPr lang="en-US" sz="2800" dirty="0"/>
              <a:t>The service or supply must be for the treatment of a malignancy. A diagnosis secondary to cancer is not covered under this benefit.</a:t>
            </a:r>
          </a:p>
          <a:p>
            <a:r>
              <a:rPr lang="en-US" sz="2800" dirty="0"/>
              <a:t>The RCBP is the only plan in the federal program with this coverage.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42" name="Picture 2" descr="C:\Users\sudze\AppData\Local\Microsoft\Windows\INetCache\IE\2E6TDJXI\cancerai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5486400"/>
            <a:ext cx="2362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 and LabCorp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When you use Quest or LabCorp, you pay nothing for covered </a:t>
            </a:r>
            <a:r>
              <a:rPr lang="en-US" dirty="0" err="1"/>
              <a:t>labwork</a:t>
            </a:r>
            <a:endParaRPr lang="en-US" dirty="0"/>
          </a:p>
        </p:txBody>
      </p:sp>
      <p:pic>
        <p:nvPicPr>
          <p:cNvPr id="5122" name="Picture 2" descr="C:\Users\sudze\AppData\Local\Microsoft\Windows\INetCache\IE\SL045GHN\Lab-Test-Blood-Icon-Biosamples-Icon-Clinical-Samples-231623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03860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Autofit/>
          </a:bodyPr>
          <a:lstStyle/>
          <a:p>
            <a:pPr algn="ctr"/>
            <a:r>
              <a:rPr lang="en-US" sz="4200" b="1" dirty="0"/>
              <a:t>Mental Health &amp; Substance Abuse - 2022 Benefits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Your cost-sharing responsibilities are no greater than for other illnesses or conditions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C:\Users\sudze\AppData\Local\Microsoft\Windows\INetCache\IE\JY2GAFBR\f95bd1cd48a14cae4c6ed55110f594e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648200"/>
            <a:ext cx="3352800" cy="1522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DENTAL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deductible of $50 per person during the calendar  year, the Plan pays a set amount for all services. </a:t>
            </a:r>
          </a:p>
          <a:p>
            <a:r>
              <a:rPr lang="en-US" dirty="0"/>
              <a:t>There is no annual limit on the amount of services you receive. </a:t>
            </a:r>
          </a:p>
          <a:p>
            <a:r>
              <a:rPr lang="en-US" dirty="0"/>
              <a:t>Note: You are responsible for all charges that exceed the Plan's scheduled allowance for the service listed below.</a:t>
            </a:r>
          </a:p>
          <a:p>
            <a:r>
              <a:rPr lang="en-US" dirty="0"/>
              <a:t>The RCBP is medical policy, not a dental policy and benefits are based on a </a:t>
            </a:r>
            <a:r>
              <a:rPr lang="en-US" u="sng" dirty="0"/>
              <a:t>limited</a:t>
            </a:r>
            <a:r>
              <a:rPr lang="en-US" dirty="0"/>
              <a:t> fee schedule.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2293" name="Picture 5" descr="C:\Users\sudze\AppData\Local\Microsoft\Windows\INetCache\IE\XDA6JJRC\CartoonTooth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6188" y="818388"/>
            <a:ext cx="870612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810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Fee Schedule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7086600" cy="438912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Oral Exams                      </a:t>
            </a:r>
            <a:r>
              <a:rPr lang="en-US" dirty="0">
                <a:solidFill>
                  <a:srgbClr val="FF0000"/>
                </a:solidFill>
              </a:rPr>
              <a:t>$12.50</a:t>
            </a:r>
          </a:p>
          <a:p>
            <a:pPr>
              <a:buNone/>
            </a:pPr>
            <a:r>
              <a:rPr lang="en-US" dirty="0"/>
              <a:t>Cleaning                          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$22.00</a:t>
            </a:r>
          </a:p>
          <a:p>
            <a:pPr>
              <a:buNone/>
            </a:pPr>
            <a:r>
              <a:rPr lang="en-US" dirty="0"/>
              <a:t>X Rays                               </a:t>
            </a:r>
            <a:r>
              <a:rPr lang="en-US" dirty="0">
                <a:solidFill>
                  <a:srgbClr val="FF0000"/>
                </a:solidFill>
              </a:rPr>
              <a:t>$34.00</a:t>
            </a:r>
          </a:p>
          <a:p>
            <a:endParaRPr lang="en-US" dirty="0"/>
          </a:p>
        </p:txBody>
      </p:sp>
      <p:pic>
        <p:nvPicPr>
          <p:cNvPr id="4100" name="Picture 4" descr="C:\Users\sudze\AppData\Local\Microsoft\Windows\INetCache\IE\2E6TDJXI\dentist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002327"/>
            <a:ext cx="1466850" cy="146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810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Fee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7086600" cy="4389120"/>
          </a:xfrm>
        </p:spPr>
        <p:txBody>
          <a:bodyPr/>
          <a:lstStyle/>
          <a:p>
            <a:pPr>
              <a:buNone/>
            </a:pPr>
            <a:r>
              <a:rPr lang="en-US" b="1" dirty="0"/>
              <a:t>Restorations</a:t>
            </a:r>
            <a:r>
              <a:rPr lang="en-US" dirty="0"/>
              <a:t> -</a:t>
            </a:r>
          </a:p>
          <a:p>
            <a:pPr algn="just"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1 surface permanent                    $14.00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  2 surface permanent                   $20.50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  3 or more surface permanent     $26.50</a:t>
            </a:r>
          </a:p>
          <a:p>
            <a:pPr algn="just">
              <a:buNone/>
            </a:pPr>
            <a:r>
              <a:rPr lang="en-US" dirty="0">
                <a:solidFill>
                  <a:srgbClr val="FF0000"/>
                </a:solidFill>
              </a:rPr>
              <a:t>  Gold restoration                         $103.50 </a:t>
            </a:r>
          </a:p>
          <a:p>
            <a:pPr>
              <a:buNone/>
            </a:pPr>
            <a:r>
              <a:rPr lang="en-US" b="1" dirty="0"/>
              <a:t>Extractions</a:t>
            </a:r>
            <a:r>
              <a:rPr lang="en-US" dirty="0"/>
              <a:t> -</a:t>
            </a:r>
          </a:p>
          <a:p>
            <a:pPr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Single tooth                                   $16.00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Pulp capping-direct                      $9.50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Pulpotomy-vital                            $21.00</a:t>
            </a:r>
          </a:p>
          <a:p>
            <a:endParaRPr lang="en-US" dirty="0"/>
          </a:p>
        </p:txBody>
      </p:sp>
      <p:pic>
        <p:nvPicPr>
          <p:cNvPr id="4100" name="Picture 4" descr="C:\Users\sudze\AppData\Local\Microsoft\Windows\INetCache\IE\2E6TDJXI\dentist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066800"/>
            <a:ext cx="1466850" cy="146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Root canal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This includes the actual root canal treatment and any replacements:</a:t>
            </a:r>
          </a:p>
          <a:p>
            <a:pPr>
              <a:buNone/>
            </a:pPr>
            <a:r>
              <a:rPr lang="en-US" sz="2400" dirty="0"/>
              <a:t>                   </a:t>
            </a:r>
            <a:r>
              <a:rPr lang="en-US" sz="2400" dirty="0">
                <a:solidFill>
                  <a:srgbClr val="FF0000"/>
                </a:solidFill>
              </a:rPr>
              <a:t>One root                      $106.00 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    Two roots                     $126.00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    Three or more roots    $170.00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Periodontal scaling and root planning - </a:t>
            </a:r>
            <a:r>
              <a:rPr lang="en-US" sz="2400" dirty="0">
                <a:solidFill>
                  <a:srgbClr val="FF0000"/>
                </a:solidFill>
              </a:rPr>
              <a:t>$26.50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Crowns/abutments - </a:t>
            </a:r>
            <a:r>
              <a:rPr lang="en-US" sz="2400" dirty="0">
                <a:solidFill>
                  <a:srgbClr val="FF0000"/>
                </a:solidFill>
              </a:rPr>
              <a:t>$120.00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Dentures- $126.00 - </a:t>
            </a:r>
            <a:r>
              <a:rPr lang="en-US" sz="2400" dirty="0">
                <a:solidFill>
                  <a:srgbClr val="FF0000"/>
                </a:solidFill>
              </a:rPr>
              <a:t>$157.00 depending on procedure</a:t>
            </a:r>
          </a:p>
          <a:p>
            <a:endParaRPr lang="en-US" dirty="0"/>
          </a:p>
        </p:txBody>
      </p:sp>
      <p:pic>
        <p:nvPicPr>
          <p:cNvPr id="11268" name="Picture 4" descr="C:\Users\sudze\AppData\Local\Microsoft\Windows\INetCache\IE\SL045GHN\800px-Root_Canal_Illustration_Molar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5526665"/>
            <a:ext cx="3200400" cy="845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Prescription Drugs – 2022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Nationwide access to CVS/Caremark network pharmacies.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Coverage for FDA-approved medications.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CVS/Caremark mail order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CVS retail pharmacies —get up to a 90-day supply of a maintenance medication at the mail order copayment</a:t>
            </a:r>
            <a:endParaRPr lang="en-US" dirty="0"/>
          </a:p>
        </p:txBody>
      </p:sp>
      <p:pic>
        <p:nvPicPr>
          <p:cNvPr id="2050" name="Picture 2" descr="C:\Users\sudze\AppData\Local\Microsoft\Windows\INetCache\IE\XDA6JJRC\dan2cfg-68671065-7a0c-44e1-a0eb-f6203e71aa2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41146">
            <a:off x="5562600" y="5867400"/>
            <a:ext cx="835519" cy="591129"/>
          </a:xfrm>
          <a:prstGeom prst="rect">
            <a:avLst/>
          </a:prstGeom>
          <a:noFill/>
        </p:spPr>
      </p:pic>
      <p:pic>
        <p:nvPicPr>
          <p:cNvPr id="2051" name="Picture 3" descr="C:\Users\sudze\AppData\Local\Microsoft\Windows\INetCache\IE\SL045GHN\medicine-41712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638800"/>
            <a:ext cx="762000" cy="762000"/>
          </a:xfrm>
          <a:prstGeom prst="rect">
            <a:avLst/>
          </a:prstGeom>
          <a:noFill/>
        </p:spPr>
      </p:pic>
      <p:pic>
        <p:nvPicPr>
          <p:cNvPr id="2052" name="Picture 4" descr="C:\Users\sudze\AppData\Local\Microsoft\Windows\INetCache\IE\2E6TDJXI\pill-30353_960_7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5562600"/>
            <a:ext cx="873125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Hearing Aid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Enhanced coverage of $3000 every 3 years</a:t>
            </a:r>
          </a:p>
          <a:p>
            <a:r>
              <a:rPr lang="en-US" dirty="0"/>
              <a:t>Was every 5 years</a:t>
            </a:r>
          </a:p>
        </p:txBody>
      </p:sp>
      <p:pic>
        <p:nvPicPr>
          <p:cNvPr id="1028" name="Picture 4" descr="C:\Users\sudze\AppData\Local\Microsoft\Windows\INetCache\IE\2E6TDJXI\1200px-Digital_Behind-the-ear_Hearing_Aid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267200"/>
            <a:ext cx="1752600" cy="1314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2438399"/>
          </a:xfrm>
        </p:spPr>
        <p:txBody>
          <a:bodyPr/>
          <a:lstStyle/>
          <a:p>
            <a:pPr algn="ctr"/>
            <a:r>
              <a:rPr lang="en-US" dirty="0"/>
              <a:t>WELCOME AND </a:t>
            </a:r>
            <a:br>
              <a:rPr lang="en-US" dirty="0"/>
            </a:br>
            <a:r>
              <a:rPr lang="en-US" dirty="0"/>
              <a:t>CONGRATULATIONS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7600"/>
            <a:ext cx="7467600" cy="2819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presentation is a brief outline of the health plan available only to career employees who are members of the NRLCA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Prescription Benefits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48BAE8-FC9C-4BC6-B9BE-21949AB84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8305800" cy="44196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Telehealth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DialCare is RCBP’s telehealth vendor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Doctors of Medicine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Licensed mental health professionals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Call 8</a:t>
            </a:r>
            <a:r>
              <a:rPr lang="en-US" b="1" dirty="0"/>
              <a:t>55-335-2255</a:t>
            </a:r>
            <a:r>
              <a:rPr lang="en-US" dirty="0"/>
              <a:t> or visit </a:t>
            </a:r>
            <a:r>
              <a:rPr lang="en-US" b="1" dirty="0"/>
              <a:t>dialcare.com/verify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24/7 nurse advice line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Call 1-800-556-1555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CVS MinuteClinic visits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Visit any local CVS MinuteClinic and present your RCBP ID card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3600" b="1" dirty="0">
                <a:solidFill>
                  <a:srgbClr val="FF0000"/>
                </a:solidFill>
              </a:rPr>
              <a:t>All covered at no cost to you!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No Cost Programs Available to RCBP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en-US" dirty="0"/>
              <a:t>Bone and Joint Program</a:t>
            </a:r>
          </a:p>
          <a:p>
            <a:r>
              <a:rPr lang="en-US" dirty="0"/>
              <a:t>AbleTo</a:t>
            </a:r>
          </a:p>
          <a:p>
            <a:r>
              <a:rPr lang="en-US" dirty="0"/>
              <a:t>Care Management</a:t>
            </a:r>
          </a:p>
          <a:p>
            <a:r>
              <a:rPr lang="en-US" dirty="0"/>
              <a:t>Transform Diabetes</a:t>
            </a:r>
          </a:p>
          <a:p>
            <a:r>
              <a:rPr lang="en-US" dirty="0"/>
              <a:t>Accordant </a:t>
            </a:r>
          </a:p>
          <a:p>
            <a:r>
              <a:rPr lang="en-US" dirty="0"/>
              <a:t>Pinnacle Care</a:t>
            </a:r>
          </a:p>
          <a:p>
            <a:r>
              <a:rPr lang="en-US" dirty="0"/>
              <a:t>Health Coaching</a:t>
            </a:r>
          </a:p>
          <a:p>
            <a:r>
              <a:rPr lang="en-US" dirty="0"/>
              <a:t>Sleep Program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28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Back and Joint Program through </a:t>
            </a:r>
            <a:br>
              <a:rPr lang="en-US" dirty="0"/>
            </a:br>
            <a:r>
              <a:rPr lang="en-US" dirty="0"/>
              <a:t>Hinge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Digital exercise/home physical therapy program</a:t>
            </a:r>
          </a:p>
          <a:p>
            <a:pPr lvl="1"/>
            <a:r>
              <a:rPr lang="en-US" dirty="0"/>
              <a:t>Once enrolled you will receive: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Tablet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Wearable sensors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 Personalized exercise therapy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Unlimited 1:1 health coaching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US" dirty="0"/>
          </a:p>
          <a:p>
            <a:pPr marL="667512" lvl="2" indent="0">
              <a:buNone/>
            </a:pPr>
            <a:r>
              <a:rPr lang="en-US" dirty="0"/>
              <a:t>To learn more, call </a:t>
            </a:r>
            <a:r>
              <a:rPr lang="en-US" b="1" dirty="0"/>
              <a:t>855-902-2777</a:t>
            </a:r>
            <a:r>
              <a:rPr lang="en-US" dirty="0"/>
              <a:t> or visit:  </a:t>
            </a:r>
            <a:r>
              <a:rPr lang="en-US" b="1" dirty="0">
                <a:solidFill>
                  <a:schemeClr val="tx2"/>
                </a:solidFill>
              </a:rPr>
              <a:t>hingehealth.com/rcbp-2022</a:t>
            </a:r>
          </a:p>
          <a:p>
            <a:pPr marL="667512" lvl="2" indent="0">
              <a:buNone/>
            </a:pPr>
            <a:endParaRPr lang="en-US" b="1" dirty="0"/>
          </a:p>
          <a:p>
            <a:pPr marL="393192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AbleTo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r>
              <a:rPr lang="en-US" dirty="0"/>
              <a:t>A web-based video conferencing personalized eight-week treatment support program designed to address unique emotional and behavioral health needs. </a:t>
            </a:r>
          </a:p>
          <a:p>
            <a:r>
              <a:rPr lang="en-US" dirty="0"/>
              <a:t>Learning to live with conditions such as heart disease, type 2 diabetes, chronic pain or life events.</a:t>
            </a:r>
          </a:p>
          <a:p>
            <a:r>
              <a:rPr lang="en-US" dirty="0"/>
              <a:t>To learn more, call AbleTo at </a:t>
            </a:r>
            <a:r>
              <a:rPr lang="en-US" b="1" dirty="0"/>
              <a:t>866-287-1802</a:t>
            </a:r>
            <a:r>
              <a:rPr lang="en-US" dirty="0"/>
              <a:t> or visit </a:t>
            </a:r>
            <a:r>
              <a:rPr lang="en-US" b="1" dirty="0">
                <a:solidFill>
                  <a:schemeClr val="tx2"/>
                </a:solidFill>
              </a:rPr>
              <a:t>ableto.com/enroll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4343" name="Picture 7" descr="C:\Users\sudze\AppData\Local\Microsoft\Windows\INetCache\IE\SL045GHN\boy-1293959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876800"/>
            <a:ext cx="1171257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Our care management program offers: </a:t>
            </a:r>
          </a:p>
          <a:p>
            <a:pPr lvl="1"/>
            <a:r>
              <a:rPr lang="en-US" dirty="0"/>
              <a:t>1:1 support with a clinical nurse</a:t>
            </a:r>
          </a:p>
          <a:p>
            <a:pPr lvl="1"/>
            <a:r>
              <a:rPr lang="en-US" dirty="0"/>
              <a:t>Digital support</a:t>
            </a:r>
          </a:p>
          <a:p>
            <a:pPr lvl="1"/>
            <a:r>
              <a:rPr lang="en-US" dirty="0"/>
              <a:t>Customized health actions based on your needs</a:t>
            </a:r>
          </a:p>
          <a:p>
            <a:pPr lvl="1"/>
            <a:r>
              <a:rPr lang="en-US" dirty="0"/>
              <a:t>Personalized communications</a:t>
            </a:r>
          </a:p>
          <a:p>
            <a:pPr marL="393192" lvl="1" indent="0">
              <a:buNone/>
            </a:pPr>
            <a:r>
              <a:rPr lang="en-US" b="1" dirty="0"/>
              <a:t>Includes programs such as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Behavioral health support</a:t>
            </a:r>
          </a:p>
          <a:p>
            <a:pPr lvl="1"/>
            <a:r>
              <a:rPr lang="en-US" dirty="0"/>
              <a:t>Cancer support </a:t>
            </a:r>
          </a:p>
          <a:p>
            <a:pPr lvl="1"/>
            <a:r>
              <a:rPr lang="en-US" dirty="0"/>
              <a:t>Compassionate care</a:t>
            </a:r>
          </a:p>
          <a:p>
            <a:pPr lvl="1"/>
            <a:r>
              <a:rPr lang="en-US" dirty="0"/>
              <a:t>Social work</a:t>
            </a:r>
          </a:p>
        </p:txBody>
      </p:sp>
    </p:spTree>
    <p:extLst>
      <p:ext uri="{BB962C8B-B14F-4D97-AF65-F5344CB8AC3E}">
        <p14:creationId xmlns:p14="http://schemas.microsoft.com/office/powerpoint/2010/main" val="840950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Transform Diabetes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Provides personalized support through a cellular enabled meter, mobile app, and personalized interventions to help diabetes management. The program provides: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Unlimited blood glucose test strips and lancets.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 Touch® glucose meter that tracks strip usage and prompts members with supplies.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Real-time interventions by Certified Diabetes Educators for members with dangerous (high and/or low) blood sugar levels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For more information contact 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800-292-4182</a:t>
            </a:r>
            <a:endParaRPr lang="en-US" sz="2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2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Accordant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Offers programs for the complex chronic medical conditions such as: </a:t>
            </a:r>
          </a:p>
          <a:p>
            <a:pPr lvl="1"/>
            <a:r>
              <a:rPr lang="en-US" dirty="0"/>
              <a:t>Rheumatoid Arthritis</a:t>
            </a:r>
          </a:p>
          <a:p>
            <a:pPr lvl="1"/>
            <a:r>
              <a:rPr lang="en-US" dirty="0"/>
              <a:t>Chron’s Disease</a:t>
            </a:r>
          </a:p>
          <a:p>
            <a:pPr lvl="1"/>
            <a:r>
              <a:rPr lang="en-US" dirty="0"/>
              <a:t>Multiple Sclerosis </a:t>
            </a:r>
          </a:p>
          <a:p>
            <a:pPr lvl="1"/>
            <a:r>
              <a:rPr lang="en-US" dirty="0"/>
              <a:t>ALS</a:t>
            </a:r>
          </a:p>
          <a:p>
            <a:pPr lvl="1"/>
            <a:r>
              <a:rPr lang="en-US" dirty="0"/>
              <a:t>Chronic Kidney Disease	</a:t>
            </a:r>
          </a:p>
          <a:p>
            <a:pPr marL="393192" lvl="1" indent="0">
              <a:buNone/>
            </a:pPr>
            <a:r>
              <a:rPr lang="en-US" dirty="0"/>
              <a:t>For more information call </a:t>
            </a:r>
            <a:r>
              <a:rPr lang="en-US" b="1" dirty="0"/>
              <a:t>866-380-6295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PinnacleCare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Provides expert medical guidance when faced with a serious or complicated medical condition. </a:t>
            </a:r>
          </a:p>
          <a:p>
            <a:r>
              <a:rPr lang="en-US" dirty="0"/>
              <a:t>Help find the right specialist</a:t>
            </a:r>
          </a:p>
          <a:p>
            <a:r>
              <a:rPr lang="en-US" dirty="0"/>
              <a:t>Obtain a second opinion</a:t>
            </a:r>
          </a:p>
          <a:p>
            <a:r>
              <a:rPr lang="en-US" dirty="0"/>
              <a:t>Navigate the medical system</a:t>
            </a:r>
          </a:p>
          <a:p>
            <a:r>
              <a:rPr lang="en-US" dirty="0"/>
              <a:t>Expert medical opinion/confirmation of your diagnosis </a:t>
            </a:r>
          </a:p>
          <a:p>
            <a:r>
              <a:rPr lang="en-US" dirty="0"/>
              <a:t>Research on your diagnosis and treatment options </a:t>
            </a:r>
          </a:p>
          <a:p>
            <a:r>
              <a:rPr lang="en-US" dirty="0"/>
              <a:t>Customized report identifying top local, regional, or national specialists to fit your needs </a:t>
            </a:r>
          </a:p>
          <a:p>
            <a:r>
              <a:rPr lang="en-US" dirty="0"/>
              <a:t>Facilitates appointments with top specialists or Centers of Excellence</a:t>
            </a:r>
          </a:p>
          <a:p>
            <a:r>
              <a:rPr lang="en-US" dirty="0"/>
              <a:t>Gathering, organizing, and forwarding of your key medical records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more information, call </a:t>
            </a:r>
            <a:r>
              <a:rPr lang="en-US" b="1" dirty="0"/>
              <a:t>888-442-7380 </a:t>
            </a:r>
            <a:r>
              <a:rPr lang="en-US" dirty="0"/>
              <a:t>or visit </a:t>
            </a:r>
            <a:r>
              <a:rPr lang="en-US" b="1" dirty="0"/>
              <a:t>PinnacleCare.com/support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Health Coaching Program through </a:t>
            </a:r>
            <a:br>
              <a:rPr lang="en-US" dirty="0"/>
            </a:br>
            <a:r>
              <a:rPr lang="en-US" dirty="0"/>
              <a:t>Trestle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477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	Provides the opportunity to work one-on-one with Health Coach to improve your health. Your Health Coach will provide guidance, support, and resources You can talk to a Health Coach about the following health-related matters: </a:t>
            </a:r>
          </a:p>
          <a:p>
            <a:pPr lvl="1"/>
            <a:r>
              <a:rPr lang="en-US" sz="2000" dirty="0"/>
              <a:t>Tobacco cessation</a:t>
            </a:r>
          </a:p>
          <a:p>
            <a:pPr lvl="1"/>
            <a:r>
              <a:rPr lang="en-US" sz="2000" dirty="0"/>
              <a:t>Weight management</a:t>
            </a:r>
          </a:p>
          <a:p>
            <a:pPr lvl="1"/>
            <a:r>
              <a:rPr lang="en-US" sz="2000" dirty="0"/>
              <a:t>Exercise</a:t>
            </a:r>
          </a:p>
          <a:p>
            <a:pPr lvl="1"/>
            <a:r>
              <a:rPr lang="en-US" sz="2000" dirty="0"/>
              <a:t>Nutrition</a:t>
            </a:r>
          </a:p>
          <a:p>
            <a:pPr lvl="1"/>
            <a:r>
              <a:rPr lang="en-US" sz="2000" dirty="0"/>
              <a:t>Stress management</a:t>
            </a:r>
          </a:p>
          <a:p>
            <a:pPr lvl="1"/>
            <a:endParaRPr lang="en-US" sz="2000" dirty="0"/>
          </a:p>
          <a:p>
            <a:pPr marL="393192" lvl="1" indent="0">
              <a:buNone/>
            </a:pPr>
            <a:r>
              <a:rPr lang="en-US" dirty="0"/>
              <a:t>For more information call </a:t>
            </a:r>
            <a:r>
              <a:rPr lang="en-US" b="1" dirty="0"/>
              <a:t>855-553-5109</a:t>
            </a:r>
            <a:r>
              <a:rPr lang="en-US" dirty="0"/>
              <a:t>.  You may also enroll online at </a:t>
            </a:r>
            <a:r>
              <a:rPr lang="en-US" b="1" dirty="0"/>
              <a:t>enroll.trestletree.com </a:t>
            </a:r>
            <a:r>
              <a:rPr lang="en-US" dirty="0"/>
              <a:t>(passcode: RCBP). 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685800"/>
          </a:xfrm>
        </p:spPr>
        <p:txBody>
          <a:bodyPr>
            <a:normAutofit fontScale="90000"/>
          </a:bodyPr>
          <a:lstStyle/>
          <a:p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br>
              <a:rPr lang="en-US" sz="5400" b="1" dirty="0"/>
            </a:br>
            <a:r>
              <a:rPr lang="en-US" sz="5400" b="1" dirty="0"/>
              <a:t> </a:t>
            </a:r>
            <a:r>
              <a:rPr lang="en-US" sz="4000" b="1" dirty="0"/>
              <a:t>Career Conversion Class Attendees: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b="1" i="1" dirty="0"/>
              <a:t>Congratulations on attaining career status with the United States Postal Service. You are now eligible for additional health benefits as a career employee. The Rural Carriers Union has an excellent health insurance program which you are eligible for as a union member. If you are not a member, please join and utilize the benefits. The RCBP is a closed plan available only to rural carriers. Because of this, they have been able to control the cost and provide excellent benefits. Please explore and consider what is available. I have put together some pages I have covering the program and some comparisons of cost of RCBP and a couple of the other popular plans available. The following pages of this presentation gives you the 2022 Coverage Summary of RCBP. The handouts give you many details and I am available to assist and answer questions.</a:t>
            </a:r>
          </a:p>
          <a:p>
            <a:pPr>
              <a:buNone/>
            </a:pPr>
            <a:r>
              <a:rPr lang="en-US" sz="3800" b="1" dirty="0"/>
              <a:t>State Sec/Treasurer                     Former State Sec/Treasurer</a:t>
            </a:r>
          </a:p>
          <a:p>
            <a:pPr>
              <a:buNone/>
            </a:pPr>
            <a:r>
              <a:rPr lang="en-US" sz="3800" b="1" dirty="0"/>
              <a:t>April Steidl                                     Jim Obermoller</a:t>
            </a:r>
          </a:p>
          <a:p>
            <a:pPr>
              <a:buNone/>
            </a:pPr>
            <a:r>
              <a:rPr lang="en-US" sz="3300" b="1" dirty="0">
                <a:solidFill>
                  <a:srgbClr val="FF0000"/>
                </a:solidFill>
              </a:rPr>
              <a:t>april.steidl@gmail.com                      jaobe@hotmail.com                                </a:t>
            </a:r>
          </a:p>
          <a:p>
            <a:pPr>
              <a:buNone/>
            </a:pPr>
            <a:r>
              <a:rPr lang="en-US" sz="3600" b="1" dirty="0"/>
              <a:t>320-766-5278                                      507-360-6100          </a:t>
            </a:r>
            <a:endParaRPr lang="en-US" b="1" dirty="0"/>
          </a:p>
          <a:p>
            <a:pPr>
              <a:buNone/>
            </a:pPr>
            <a:endParaRPr lang="en-US" b="1" dirty="0"/>
          </a:p>
          <a:p>
            <a:pPr algn="ctr">
              <a:buNone/>
            </a:pPr>
            <a:r>
              <a:rPr lang="en-US" b="1" dirty="0"/>
              <a:t>Please email or call with your question. </a:t>
            </a:r>
          </a:p>
          <a:p>
            <a:pPr algn="ctr">
              <a:buNone/>
            </a:pPr>
            <a:r>
              <a:rPr lang="en-US" b="1" dirty="0"/>
              <a:t>If I cannot answer immediately,</a:t>
            </a:r>
          </a:p>
          <a:p>
            <a:pPr algn="ctr">
              <a:buNone/>
            </a:pPr>
            <a:r>
              <a:rPr lang="en-US" b="1" dirty="0"/>
              <a:t>I will return a call as soon as possible.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Sleep Program through 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 err="1">
                <a:solidFill>
                  <a:schemeClr val="tx1"/>
                </a:solidFill>
              </a:rPr>
              <a:t>Sleepio</a:t>
            </a:r>
            <a:br>
              <a:rPr lang="en-US" sz="5400" dirty="0">
                <a:solidFill>
                  <a:srgbClr val="00B050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 online/digital sleep improvement program proven to help you clear your mind and improve your sleep</a:t>
            </a:r>
          </a:p>
          <a:p>
            <a:pPr marL="0" indent="0" algn="ctr">
              <a:buNone/>
            </a:pPr>
            <a:endParaRPr lang="en-US" sz="2400" b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Open Sans" panose="020B0606030504020204" pitchFamily="34" charset="0"/>
              </a:rPr>
              <a:t>To learn more, visit sleepio.com/RCBP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sudze\AppData\Local\Microsoft\Windows\INetCache\IE\JY2GAFBR\sleep-25528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800600"/>
            <a:ext cx="914399" cy="10223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Wellness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en-US" dirty="0"/>
              <a:t>Each covered member over the age of 18 can earn up to $400 in rewards each calendar year! Rewards are loaded on a </a:t>
            </a:r>
            <a:r>
              <a:rPr lang="en-US" dirty="0" err="1"/>
              <a:t>Payflex</a:t>
            </a:r>
            <a:r>
              <a:rPr lang="en-US" dirty="0"/>
              <a:t> debit card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$100 - Complete the Health Risk Assessment (HRA) </a:t>
            </a:r>
            <a:endParaRPr lang="en-US" sz="1800" b="1" dirty="0">
              <a:solidFill>
                <a:srgbClr val="211D1E"/>
              </a:solidFill>
              <a:latin typeface="Gotham Medium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$100 - Complete a biometric screening through Quest Diagnostics and have your annual exam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800" b="0" i="0" u="none" strike="noStrike" baseline="0" dirty="0">
                <a:solidFill>
                  <a:srgbClr val="211D1E"/>
                </a:solidFill>
                <a:latin typeface="Gotham Light"/>
              </a:rPr>
              <a:t>$50 per incentive for: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b="0" i="0" u="none" strike="noStrike" baseline="0" dirty="0">
                <a:solidFill>
                  <a:srgbClr val="211D1E"/>
                </a:solidFill>
                <a:latin typeface="Gotham Light"/>
              </a:rPr>
              <a:t>Receiving prenatal care for members who are pregnant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211D1E"/>
                </a:solidFill>
                <a:latin typeface="Gotham Light"/>
              </a:rPr>
              <a:t>Controlling blood pressure for members with </a:t>
            </a:r>
            <a:r>
              <a:rPr lang="en-US" sz="1600" b="0" i="0" u="none" strike="noStrike" baseline="0" dirty="0">
                <a:solidFill>
                  <a:srgbClr val="211D1E"/>
                </a:solidFill>
                <a:latin typeface="Gotham Light"/>
              </a:rPr>
              <a:t>high blood pressure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211D1E"/>
                </a:solidFill>
                <a:latin typeface="Gotham Light"/>
              </a:rPr>
              <a:t>Controlling A1C levels for members with </a:t>
            </a:r>
            <a:r>
              <a:rPr lang="en-US" sz="1600" b="0" i="0" u="none" strike="noStrike" baseline="0" dirty="0">
                <a:solidFill>
                  <a:srgbClr val="211D1E"/>
                </a:solidFill>
                <a:latin typeface="Gotham Light"/>
              </a:rPr>
              <a:t>diabetes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211D1E"/>
                </a:solidFill>
                <a:latin typeface="Gotham Light"/>
              </a:rPr>
              <a:t>T</a:t>
            </a:r>
            <a:r>
              <a:rPr lang="en-US" sz="1600" b="0" i="0" u="none" strike="noStrike" baseline="0" dirty="0">
                <a:solidFill>
                  <a:srgbClr val="211D1E"/>
                </a:solidFill>
                <a:latin typeface="Gotham Light"/>
              </a:rPr>
              <a:t>obacco users who eliminate tobacco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C:\Users\sudze\AppData\Local\Microsoft\Windows\INetCache\IE\SL045GHN\1024px-Double-barred_dollar_sig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27643">
            <a:off x="831079" y="993955"/>
            <a:ext cx="786111" cy="786111"/>
          </a:xfrm>
          <a:prstGeom prst="rect">
            <a:avLst/>
          </a:prstGeom>
          <a:noFill/>
        </p:spPr>
      </p:pic>
      <p:pic>
        <p:nvPicPr>
          <p:cNvPr id="8" name="Picture 4" descr="C:\Users\sudze\AppData\Local\Microsoft\Windows\INetCache\IE\SL045GHN\1024px-Double-barred_dollar_sig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69801">
            <a:off x="7244101" y="1098273"/>
            <a:ext cx="625867" cy="625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Wellness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US" sz="1800" i="0" u="none" strike="noStrike" baseline="0" dirty="0">
                <a:latin typeface="Gotham Bold"/>
              </a:rPr>
              <a:t>Complete any of the following Healthy Actions earn additional incentives: </a:t>
            </a:r>
            <a:endParaRPr lang="en-US" dirty="0"/>
          </a:p>
          <a:p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Get your breast cancer screening and earn $50</a:t>
            </a:r>
          </a:p>
          <a:p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Get your cervical cancer screening (pap smear) and earn $50</a:t>
            </a:r>
          </a:p>
          <a:p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Get your colorectal cancer screening and earn $50	</a:t>
            </a:r>
          </a:p>
          <a:p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Get your flu shot and earn $25</a:t>
            </a:r>
          </a:p>
          <a:p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Participate in our Telephonic Health Coaching Program and complete 6 coaching sessions (see elsewhere in this section) and earn $75</a:t>
            </a:r>
          </a:p>
          <a:p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Select a primary care physician (PCP) and earn $25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211D1E"/>
                </a:solidFill>
                <a:latin typeface="Gotham Light"/>
              </a:rPr>
              <a:t>After you complete each activity, the plan will deposit the amount earned onto your PayFlex Debit Card. Your account can reimburse you for your cost-sharing amounts (such as deductibles, coinsurance and copays) and certain “Eligible Medical Expenses” approved by the IRS.</a:t>
            </a:r>
          </a:p>
          <a:p>
            <a:pPr marL="0" indent="0">
              <a:buNone/>
            </a:pPr>
            <a:r>
              <a:rPr lang="en-US" sz="1800" b="0" i="0" u="none" strike="noStrike" baseline="0" dirty="0">
                <a:solidFill>
                  <a:srgbClr val="211D1E"/>
                </a:solidFill>
                <a:latin typeface="Gotham Medium"/>
              </a:rPr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C:\Users\sudze\AppData\Local\Microsoft\Windows\INetCache\IE\SL045GHN\1024px-Double-barred_dollar_sig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27643">
            <a:off x="831079" y="993955"/>
            <a:ext cx="786111" cy="786111"/>
          </a:xfrm>
          <a:prstGeom prst="rect">
            <a:avLst/>
          </a:prstGeom>
          <a:noFill/>
        </p:spPr>
      </p:pic>
      <p:pic>
        <p:nvPicPr>
          <p:cNvPr id="8" name="Picture 4" descr="C:\Users\sudze\AppData\Local\Microsoft\Windows\INetCache\IE\SL045GHN\1024px-Double-barred_dollar_sign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69801">
            <a:off x="7244101" y="1098273"/>
            <a:ext cx="625867" cy="6258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55876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Online Tools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C85D13-823B-43C9-9FCA-CD7C1F1B23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057400"/>
            <a:ext cx="8534400" cy="304800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3BC133-8D11-4943-8E8D-039B4F8A952E}"/>
              </a:ext>
            </a:extLst>
          </p:cNvPr>
          <p:cNvSpPr txBox="1"/>
          <p:nvPr/>
        </p:nvSpPr>
        <p:spPr>
          <a:xfrm>
            <a:off x="1752600" y="4878973"/>
            <a:ext cx="45808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Gotham Bold"/>
            </a:endParaRPr>
          </a:p>
          <a:p>
            <a:r>
              <a:rPr lang="en-US" sz="1800" b="1" i="0" u="none" strike="noStrike" baseline="0" dirty="0">
                <a:solidFill>
                  <a:srgbClr val="193E72"/>
                </a:solidFill>
                <a:latin typeface="Gotham Bold"/>
              </a:rPr>
              <a:t>The app is available on the App Store® and Google Play</a:t>
            </a:r>
            <a:endParaRPr lang="en-US" sz="1800" b="0" i="0" u="none" strike="noStrike" baseline="0" dirty="0">
              <a:solidFill>
                <a:srgbClr val="193E72"/>
              </a:solidFill>
              <a:latin typeface="Gotham Bold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5BD6C0D-0748-4CF1-9B95-45F773C7E9C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914400"/>
            <a:ext cx="8610600" cy="582830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7671F38-758E-4D56-94F5-4B06E82A5A33}"/>
              </a:ext>
            </a:extLst>
          </p:cNvPr>
          <p:cNvSpPr txBox="1"/>
          <p:nvPr/>
        </p:nvSpPr>
        <p:spPr>
          <a:xfrm>
            <a:off x="2971800" y="2286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Mobile Apps</a:t>
            </a:r>
          </a:p>
        </p:txBody>
      </p:sp>
    </p:spTree>
    <p:extLst>
      <p:ext uri="{BB962C8B-B14F-4D97-AF65-F5344CB8AC3E}">
        <p14:creationId xmlns:p14="http://schemas.microsoft.com/office/powerpoint/2010/main" val="10911743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u="sng" dirty="0">
                <a:latin typeface="+mj-lt"/>
              </a:rPr>
              <a:t>www.nrlca.org </a:t>
            </a:r>
            <a:r>
              <a:rPr lang="en-US" sz="2400" dirty="0">
                <a:latin typeface="+mj-lt"/>
              </a:rPr>
              <a:t>- NRLCA magazine on website – 	especially the April and August issues.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www.rcbphealth.com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– Has a variety of information including forms, documents, health and wellness resources, and a link to register for your Aetna member website. Next time you’re searching for information regarding the Rural Carrier Benefit Plan, look no further than RCBPhealth.com.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www.mnrlca.org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– MNRLCA’s website. </a:t>
            </a:r>
          </a:p>
          <a:p>
            <a:pPr marL="0" indent="0">
              <a:buNone/>
            </a:pPr>
            <a:r>
              <a:rPr lang="en-US" sz="2800" dirty="0"/>
              <a:t>	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543800" cy="2057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700" dirty="0">
                <a:solidFill>
                  <a:srgbClr val="FF0000"/>
                </a:solidFill>
              </a:rPr>
            </a:br>
            <a:r>
              <a:rPr lang="en-US" sz="6700" dirty="0">
                <a:solidFill>
                  <a:srgbClr val="FF0000"/>
                </a:solidFill>
              </a:rPr>
              <a:t>www.nrlca.org</a:t>
            </a:r>
            <a:br>
              <a:rPr lang="en-US" sz="5400" dirty="0">
                <a:solidFill>
                  <a:srgbClr val="00B050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6553200" cy="26670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>
              <a:buNone/>
            </a:pPr>
            <a:endParaRPr lang="en-US" dirty="0"/>
          </a:p>
          <a:p>
            <a:pPr algn="ctr"/>
            <a:r>
              <a:rPr lang="en-US" sz="3600" dirty="0"/>
              <a:t>Sign into web site:</a:t>
            </a:r>
          </a:p>
          <a:p>
            <a:pPr algn="ctr">
              <a:buNone/>
            </a:pPr>
            <a:r>
              <a:rPr lang="en-US" sz="3600" dirty="0"/>
              <a:t>			- Go to departments </a:t>
            </a:r>
          </a:p>
          <a:p>
            <a:pPr algn="ctr">
              <a:buNone/>
            </a:pPr>
            <a:r>
              <a:rPr lang="en-US" sz="3600" dirty="0"/>
              <a:t>			-Then to insurance.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Rural Carrier Benefit Plan Rates  For 2023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580553"/>
              </p:ext>
            </p:extLst>
          </p:nvPr>
        </p:nvGraphicFramePr>
        <p:xfrm>
          <a:off x="457200" y="1600200"/>
          <a:ext cx="8458200" cy="480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(Biweekly)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Retiree(monthly)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Only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283.79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and Family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243.23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527.00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Plus One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253.14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548.47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BCBS Standard (equivalent to RCHBP)</a:t>
                      </a:r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Only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142.40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308.53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Self and Family 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105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347.89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753.77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Self Plus One 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318.85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690.84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52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Comparison chart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300566"/>
              </p:ext>
            </p:extLst>
          </p:nvPr>
        </p:nvGraphicFramePr>
        <p:xfrm>
          <a:off x="457200" y="1600200"/>
          <a:ext cx="8458200" cy="480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Rate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Only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130.98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130.81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+.17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and Family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243.23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236.89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+6.34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Plus One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253.14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247.49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+5.65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sng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BCBS Standard (equivalent to RCHBP)</a:t>
                      </a:r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Only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142.40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127.47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+15.00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Self and Family 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347.89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314.11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+33.78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Self Plus One 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318.85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289.61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+29.24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7902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Comparison chart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300566"/>
              </p:ext>
            </p:extLst>
          </p:nvPr>
        </p:nvGraphicFramePr>
        <p:xfrm>
          <a:off x="683260" y="1676400"/>
          <a:ext cx="815594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7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089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RCBP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BCBS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SAVINGS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89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Self and Family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243.23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347.89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104.66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0742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SAVINGS IN A YEAR</a:t>
                      </a:r>
                    </a:p>
                    <a:p>
                      <a:pPr algn="ctr"/>
                      <a:r>
                        <a:rPr lang="en-US" sz="3200" dirty="0"/>
                        <a:t>$2721.16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79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sz="5400" b="1" dirty="0"/>
              <a:t> Rural Carrier Benefit Plan (RCBP) – High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The Rural Carrier Benefit Plan </a:t>
            </a:r>
            <a:r>
              <a:rPr lang="en-US" dirty="0"/>
              <a:t>is sponsored by the </a:t>
            </a:r>
            <a:r>
              <a:rPr lang="en-US" b="1" dirty="0"/>
              <a:t>National Rural Letter Carriers’ Association (NRLCA)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>
                <a:cs typeface="Arial" pitchFamily="34" charset="0"/>
              </a:rPr>
              <a:t>For nearly 60 years, the </a:t>
            </a:r>
            <a:r>
              <a:rPr lang="en-US" b="1" dirty="0">
                <a:cs typeface="Arial" pitchFamily="34" charset="0"/>
              </a:rPr>
              <a:t>Rural Carrier Benefit Plan </a:t>
            </a:r>
            <a:r>
              <a:rPr lang="en-US" dirty="0">
                <a:cs typeface="Arial" pitchFamily="34" charset="0"/>
              </a:rPr>
              <a:t>has proudly served the specific needs of </a:t>
            </a:r>
            <a:r>
              <a:rPr lang="en-US" b="1" dirty="0">
                <a:cs typeface="Arial" pitchFamily="34" charset="0"/>
              </a:rPr>
              <a:t>NRLCA</a:t>
            </a:r>
            <a:r>
              <a:rPr lang="en-US" dirty="0">
                <a:cs typeface="Arial" pitchFamily="34" charset="0"/>
              </a:rPr>
              <a:t> members and their families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64008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en-US" dirty="0">
                <a:solidFill>
                  <a:srgbClr val="002060"/>
                </a:solidFill>
              </a:rPr>
              <a:t>State Sec/Treasurer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2100" dirty="0"/>
              <a:t>April Steidl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2100" dirty="0"/>
              <a:t>319 1</a:t>
            </a:r>
            <a:r>
              <a:rPr lang="en-US" sz="2100" baseline="30000" dirty="0"/>
              <a:t>st</a:t>
            </a:r>
            <a:r>
              <a:rPr lang="en-US" sz="2100" dirty="0"/>
              <a:t> Street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2100" dirty="0"/>
              <a:t>Miltona, MN 56354-4001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2100" dirty="0"/>
              <a:t>320-766-5278</a:t>
            </a:r>
          </a:p>
          <a:p>
            <a:pPr algn="ctr">
              <a:lnSpc>
                <a:spcPct val="120000"/>
              </a:lnSpc>
              <a:buNone/>
            </a:pPr>
            <a:r>
              <a:rPr lang="en-US" sz="2100" dirty="0">
                <a:solidFill>
                  <a:srgbClr val="FF0000"/>
                </a:solidFill>
              </a:rPr>
              <a:t>april.steidl@gmail.com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2100" dirty="0">
                <a:solidFill>
                  <a:srgbClr val="002060"/>
                </a:solidFill>
              </a:rPr>
              <a:t>Former State Sec/Treasurer</a:t>
            </a:r>
          </a:p>
          <a:p>
            <a:pPr algn="ctr">
              <a:buNone/>
            </a:pPr>
            <a:r>
              <a:rPr lang="en-US" sz="2100" dirty="0"/>
              <a:t> James A Obermoller  </a:t>
            </a:r>
          </a:p>
          <a:p>
            <a:pPr algn="ctr">
              <a:buNone/>
            </a:pPr>
            <a:r>
              <a:rPr lang="en-US" sz="2100" dirty="0"/>
              <a:t>184 Railroad Ave  </a:t>
            </a:r>
          </a:p>
          <a:p>
            <a:pPr algn="ctr">
              <a:buNone/>
            </a:pPr>
            <a:r>
              <a:rPr lang="en-US" sz="2100" dirty="0"/>
              <a:t>Round Lake, MN 56167-9775           </a:t>
            </a:r>
          </a:p>
          <a:p>
            <a:pPr algn="ctr">
              <a:buNone/>
            </a:pPr>
            <a:r>
              <a:rPr lang="en-US" sz="2100" dirty="0"/>
              <a:t>cell  507-360-6100</a:t>
            </a:r>
          </a:p>
          <a:p>
            <a:pPr algn="ctr">
              <a:buNone/>
            </a:pPr>
            <a:r>
              <a:rPr lang="en-US" sz="2100" dirty="0">
                <a:solidFill>
                  <a:srgbClr val="FF0000"/>
                </a:solidFill>
              </a:rPr>
              <a:t>jaobe@hotmail.com</a:t>
            </a:r>
          </a:p>
          <a:p>
            <a:pPr algn="ctr">
              <a:buNone/>
            </a:pPr>
            <a:endParaRPr lang="en-US" sz="2100" dirty="0"/>
          </a:p>
          <a:p>
            <a:pPr algn="ctr">
              <a:buNone/>
            </a:pPr>
            <a:r>
              <a:rPr lang="en-US" sz="2100" dirty="0"/>
              <a:t>Dan Sundvall</a:t>
            </a:r>
          </a:p>
          <a:p>
            <a:pPr algn="ctr">
              <a:buNone/>
            </a:pPr>
            <a:r>
              <a:rPr lang="en-US" sz="2100" dirty="0"/>
              <a:t>18729 Cassie Ln</a:t>
            </a:r>
          </a:p>
          <a:p>
            <a:pPr algn="ctr">
              <a:buNone/>
            </a:pPr>
            <a:r>
              <a:rPr lang="en-US" sz="2100" dirty="0"/>
              <a:t>Pine City,  MN   55063</a:t>
            </a:r>
          </a:p>
          <a:p>
            <a:pPr algn="ctr">
              <a:buNone/>
            </a:pPr>
            <a:r>
              <a:rPr lang="en-US" sz="2100" dirty="0"/>
              <a:t>Phone  763-360-2876</a:t>
            </a:r>
          </a:p>
          <a:p>
            <a:pPr algn="ctr">
              <a:buNone/>
            </a:pPr>
            <a:r>
              <a:rPr lang="en-US" sz="2100" u="sng" dirty="0">
                <a:solidFill>
                  <a:srgbClr val="FF0000"/>
                </a:solidFill>
              </a:rPr>
              <a:t>dsundvall@comcast.net</a:t>
            </a:r>
            <a:endParaRPr lang="en-US" sz="21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7B591-FD13-402F-8665-C1A86EF0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 of the RCBP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0C923-C7BE-4874-B896-2ABC838DE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100% coverage for treatment of cancer</a:t>
            </a:r>
          </a:p>
          <a:p>
            <a:r>
              <a:rPr lang="en-US" dirty="0"/>
              <a:t>100% coverage for labs performed by Quest or LabCorp</a:t>
            </a:r>
          </a:p>
          <a:p>
            <a:r>
              <a:rPr lang="en-US" dirty="0"/>
              <a:t>100% coverage for maternity by in-network provider</a:t>
            </a:r>
          </a:p>
          <a:p>
            <a:r>
              <a:rPr lang="en-US" dirty="0"/>
              <a:t>100% coverage for preventive care by in-network provider</a:t>
            </a:r>
          </a:p>
          <a:p>
            <a:r>
              <a:rPr lang="en-US" dirty="0"/>
              <a:t>Large national network of 1.6 million providers</a:t>
            </a:r>
          </a:p>
          <a:p>
            <a:r>
              <a:rPr lang="en-US" dirty="0"/>
              <a:t>No cost 24/7 Nurseline</a:t>
            </a:r>
          </a:p>
          <a:p>
            <a:r>
              <a:rPr lang="en-US" dirty="0"/>
              <a:t>No cost telehealth through DialCare</a:t>
            </a:r>
          </a:p>
          <a:p>
            <a:r>
              <a:rPr lang="en-US" dirty="0"/>
              <a:t>No cost coverage at CVS Minute Clinics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7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Calendar year Deductible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47751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A deductible is a fixed amount of covered expenses you must incur for certain covered services and supplies before the RCBP starts paying benefits.</a:t>
            </a: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In-Network</a:t>
            </a:r>
            <a:endParaRPr lang="en-US" sz="2400" dirty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Self Only - $350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Self Plus one or Self and Family coverage - $700</a:t>
            </a:r>
          </a:p>
          <a:p>
            <a:pPr>
              <a:buNone/>
            </a:pPr>
            <a:r>
              <a:rPr lang="en-US" sz="2400" b="1" dirty="0">
                <a:latin typeface="+mj-lt"/>
                <a:cs typeface="Calibri" pitchFamily="34" charset="0"/>
              </a:rPr>
              <a:t>Out-of-Network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Self Only - $800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+mj-lt"/>
              </a:rPr>
              <a:t>Self Plus one or Self and Family coverage - $1600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Protection Against Catastrophic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pPr algn="ctr">
              <a:buNone/>
            </a:pPr>
            <a:r>
              <a:rPr lang="en-US" b="1" dirty="0"/>
              <a:t>In-Network </a:t>
            </a:r>
          </a:p>
          <a:p>
            <a:pPr algn="ctr">
              <a:buNone/>
            </a:pPr>
            <a:r>
              <a:rPr lang="en-US" dirty="0"/>
              <a:t>$5,000 per person for Self Only enrollment</a:t>
            </a:r>
          </a:p>
          <a:p>
            <a:pPr algn="ctr">
              <a:buNone/>
            </a:pPr>
            <a:r>
              <a:rPr lang="en-US" dirty="0"/>
              <a:t>$10,000 for Self Plus one or Self and Family </a:t>
            </a:r>
          </a:p>
          <a:p>
            <a:pPr algn="ctr">
              <a:buNone/>
            </a:pPr>
            <a:r>
              <a:rPr lang="en-US" dirty="0"/>
              <a:t>enrollment per calendar year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Medical Services Provided by Physicians – 2022 Benefits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/>
              <a:t>In-Network Coverage – </a:t>
            </a:r>
            <a:r>
              <a:rPr lang="en-US" b="1" dirty="0">
                <a:solidFill>
                  <a:srgbClr val="FF0000"/>
                </a:solidFill>
              </a:rPr>
              <a:t>You Pay</a:t>
            </a:r>
          </a:p>
          <a:p>
            <a:pPr fontAlgn="t"/>
            <a:r>
              <a:rPr lang="en-US" sz="2400" dirty="0"/>
              <a:t>Office visit by primary care provider - </a:t>
            </a:r>
            <a:r>
              <a:rPr lang="en-US" sz="2400" dirty="0">
                <a:solidFill>
                  <a:srgbClr val="FF0000"/>
                </a:solidFill>
              </a:rPr>
              <a:t>$20 copayment</a:t>
            </a:r>
          </a:p>
          <a:p>
            <a:pPr fontAlgn="t"/>
            <a:r>
              <a:rPr lang="en-US" sz="2400" dirty="0"/>
              <a:t>Office visit by specialist - </a:t>
            </a:r>
            <a:r>
              <a:rPr lang="en-US" sz="2400" dirty="0">
                <a:solidFill>
                  <a:srgbClr val="FF0000"/>
                </a:solidFill>
              </a:rPr>
              <a:t>$35 copayment</a:t>
            </a:r>
          </a:p>
          <a:p>
            <a:pPr fontAlgn="t"/>
            <a:r>
              <a:rPr lang="en-US" sz="2400" dirty="0"/>
              <a:t>Surgery – </a:t>
            </a:r>
            <a:r>
              <a:rPr lang="en-US" sz="2400" dirty="0">
                <a:solidFill>
                  <a:srgbClr val="FF0000"/>
                </a:solidFill>
              </a:rPr>
              <a:t>15% of Plan allowance </a:t>
            </a:r>
          </a:p>
          <a:p>
            <a:pPr fontAlgn="t"/>
            <a:r>
              <a:rPr lang="en-US" sz="2400" dirty="0"/>
              <a:t>Preventive care – </a:t>
            </a:r>
            <a:r>
              <a:rPr lang="en-US" sz="2400" dirty="0">
                <a:solidFill>
                  <a:srgbClr val="FF0000"/>
                </a:solidFill>
              </a:rPr>
              <a:t>Nothing</a:t>
            </a:r>
          </a:p>
          <a:p>
            <a:pPr fontAlgn="t"/>
            <a:r>
              <a:rPr lang="en-US" sz="2400" dirty="0"/>
              <a:t>Maternity care –</a:t>
            </a:r>
            <a:r>
              <a:rPr lang="en-US" sz="2400" dirty="0">
                <a:solidFill>
                  <a:srgbClr val="FF0000"/>
                </a:solidFill>
              </a:rPr>
              <a:t> Nothing</a:t>
            </a:r>
            <a:endParaRPr lang="en-US" sz="2400" dirty="0"/>
          </a:p>
          <a:p>
            <a:pPr fontAlgn="t"/>
            <a:r>
              <a:rPr lang="en-US" sz="2400" dirty="0"/>
              <a:t>Diagnostic and treatment services provided in the office -                                </a:t>
            </a:r>
            <a:r>
              <a:rPr lang="en-US" sz="2400" dirty="0">
                <a:solidFill>
                  <a:srgbClr val="FF0000"/>
                </a:solidFill>
              </a:rPr>
              <a:t>15% of Plan allowance (calendar year deductible applies) </a:t>
            </a:r>
          </a:p>
          <a:p>
            <a:pPr fontAlgn="t"/>
            <a:r>
              <a:rPr lang="en-US" sz="2400" dirty="0"/>
              <a:t>Urgent Care Center - </a:t>
            </a:r>
            <a:r>
              <a:rPr lang="en-US" sz="2400" dirty="0">
                <a:solidFill>
                  <a:srgbClr val="FF0000"/>
                </a:solidFill>
              </a:rPr>
              <a:t>$35 copayment</a:t>
            </a:r>
          </a:p>
          <a:p>
            <a:pPr marL="0" indent="0" fontAlgn="t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fontAlgn="t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/>
              <a:t>Altnerative</a:t>
            </a:r>
            <a:r>
              <a:rPr lang="en-US" sz="3600" b="1" dirty="0"/>
              <a:t> treatment – 2022 Benefits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/>
              <a:t>In-Network Coverage – </a:t>
            </a:r>
            <a:r>
              <a:rPr lang="en-US" b="1" dirty="0">
                <a:solidFill>
                  <a:srgbClr val="FF0000"/>
                </a:solidFill>
              </a:rPr>
              <a:t>You Pay</a:t>
            </a:r>
          </a:p>
          <a:p>
            <a:pPr fontAlgn="t"/>
            <a:r>
              <a:rPr lang="en-US" sz="2400" dirty="0"/>
              <a:t>Chiropractic care - </a:t>
            </a:r>
            <a:r>
              <a:rPr lang="en-US" sz="2400" dirty="0">
                <a:solidFill>
                  <a:srgbClr val="FF0000"/>
                </a:solidFill>
              </a:rPr>
              <a:t>$20 copayment (unlimited visits)</a:t>
            </a:r>
          </a:p>
          <a:p>
            <a:pPr fontAlgn="t"/>
            <a:r>
              <a:rPr lang="en-US" sz="2400" dirty="0"/>
              <a:t>Massage therapy – </a:t>
            </a:r>
            <a:r>
              <a:rPr lang="en-US" sz="2400" dirty="0">
                <a:solidFill>
                  <a:srgbClr val="FF0000"/>
                </a:solidFill>
              </a:rPr>
              <a:t>15% of Plan allowance (up to 30 visits)</a:t>
            </a:r>
          </a:p>
          <a:p>
            <a:pPr fontAlgn="t"/>
            <a:r>
              <a:rPr lang="en-US" sz="2400" dirty="0"/>
              <a:t>Acupuncture – </a:t>
            </a:r>
            <a:r>
              <a:rPr lang="en-US" sz="2400" dirty="0">
                <a:solidFill>
                  <a:srgbClr val="FF0000"/>
                </a:solidFill>
              </a:rPr>
              <a:t>15% of Plan allowance (up to 30 visits)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79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7875</TotalTime>
  <Words>2054</Words>
  <Application>Microsoft Office PowerPoint</Application>
  <PresentationFormat>On-screen Show (4:3)</PresentationFormat>
  <Paragraphs>316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Arial</vt:lpstr>
      <vt:lpstr>Calibri</vt:lpstr>
      <vt:lpstr>Constantia</vt:lpstr>
      <vt:lpstr>Gotham Bold</vt:lpstr>
      <vt:lpstr>Gotham Light</vt:lpstr>
      <vt:lpstr>Gotham Medium</vt:lpstr>
      <vt:lpstr>Open Sans</vt:lpstr>
      <vt:lpstr>Wingdings</vt:lpstr>
      <vt:lpstr>Wingdings 2</vt:lpstr>
      <vt:lpstr>Flow</vt:lpstr>
      <vt:lpstr>NRLCA</vt:lpstr>
      <vt:lpstr>WELCOME AND  CONGRATULATIONS</vt:lpstr>
      <vt:lpstr>     Career Conversion Class Attendees:</vt:lpstr>
      <vt:lpstr>  Rural Carrier Benefit Plan (RCBP) – High Option</vt:lpstr>
      <vt:lpstr>Highlights of the RCBP</vt:lpstr>
      <vt:lpstr>Calendar year Deductible</vt:lpstr>
      <vt:lpstr>Protection Against Catastrophic Costs</vt:lpstr>
      <vt:lpstr>Medical Services Provided by Physicians – 2022 Benefits</vt:lpstr>
      <vt:lpstr>Altnerative treatment – 2022 Benefits</vt:lpstr>
      <vt:lpstr>Services Provided by a Hospital – 2022 Benefits</vt:lpstr>
      <vt:lpstr>Cancer Coverage</vt:lpstr>
      <vt:lpstr>Quest and LabCorp</vt:lpstr>
      <vt:lpstr>Mental Health &amp; Substance Abuse - 2022 Benefits</vt:lpstr>
      <vt:lpstr>DENTAL</vt:lpstr>
      <vt:lpstr>       Fee Schedule Examples</vt:lpstr>
      <vt:lpstr>       Fee Schedule</vt:lpstr>
      <vt:lpstr>Root canal therapy</vt:lpstr>
      <vt:lpstr>Prescription Drugs – 2022 Benefits</vt:lpstr>
      <vt:lpstr>Hearing Aid Coverage</vt:lpstr>
      <vt:lpstr>Prescription Benefits</vt:lpstr>
      <vt:lpstr>Telehealth Services</vt:lpstr>
      <vt:lpstr>No Cost Programs Available to RCBP Members</vt:lpstr>
      <vt:lpstr>Back and Joint Program through  Hinge Health</vt:lpstr>
      <vt:lpstr>AbleTo</vt:lpstr>
      <vt:lpstr>Care Management</vt:lpstr>
      <vt:lpstr>Transform Diabetes Program</vt:lpstr>
      <vt:lpstr>Accordant</vt:lpstr>
      <vt:lpstr>PinnacleCare</vt:lpstr>
      <vt:lpstr>Health Coaching Program through  Trestle Tree</vt:lpstr>
      <vt:lpstr>Sleep Program through  Sleepio </vt:lpstr>
      <vt:lpstr>Wellness Incentives</vt:lpstr>
      <vt:lpstr>Wellness Incentives</vt:lpstr>
      <vt:lpstr>Online Tools</vt:lpstr>
      <vt:lpstr>PowerPoint Presentation</vt:lpstr>
      <vt:lpstr>Resources</vt:lpstr>
      <vt:lpstr> www.nrlca.org </vt:lpstr>
      <vt:lpstr>Rural Carrier Benefit Plan Rates  For 2023 </vt:lpstr>
      <vt:lpstr>Comparison chart  </vt:lpstr>
      <vt:lpstr>Comparison chart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MNRLCA</cp:lastModifiedBy>
  <cp:revision>113</cp:revision>
  <cp:lastPrinted>2021-10-28T15:15:14Z</cp:lastPrinted>
  <dcterms:created xsi:type="dcterms:W3CDTF">2020-12-31T20:16:10Z</dcterms:created>
  <dcterms:modified xsi:type="dcterms:W3CDTF">2022-12-06T03:20:57Z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7599526-06ca-49cc-9fa9-5307800a949a_Enabled">
    <vt:lpwstr>true</vt:lpwstr>
  </property>
  <property fmtid="{D5CDD505-2E9C-101B-9397-08002B2CF9AE}" pid="3" name="MSIP_Label_67599526-06ca-49cc-9fa9-5307800a949a_SetDate">
    <vt:lpwstr>2022-09-27T14:32:24Z</vt:lpwstr>
  </property>
  <property fmtid="{D5CDD505-2E9C-101B-9397-08002B2CF9AE}" pid="4" name="MSIP_Label_67599526-06ca-49cc-9fa9-5307800a949a_Method">
    <vt:lpwstr>Standard</vt:lpwstr>
  </property>
  <property fmtid="{D5CDD505-2E9C-101B-9397-08002B2CF9AE}" pid="5" name="MSIP_Label_67599526-06ca-49cc-9fa9-5307800a949a_Name">
    <vt:lpwstr>67599526-06ca-49cc-9fa9-5307800a949a</vt:lpwstr>
  </property>
  <property fmtid="{D5CDD505-2E9C-101B-9397-08002B2CF9AE}" pid="6" name="MSIP_Label_67599526-06ca-49cc-9fa9-5307800a949a_SiteId">
    <vt:lpwstr>fabb61b8-3afe-4e75-b934-a47f782b8cd7</vt:lpwstr>
  </property>
  <property fmtid="{D5CDD505-2E9C-101B-9397-08002B2CF9AE}" pid="7" name="MSIP_Label_67599526-06ca-49cc-9fa9-5307800a949a_ActionId">
    <vt:lpwstr>f42155c0-8106-48c0-9ecd-73075879b910</vt:lpwstr>
  </property>
  <property fmtid="{D5CDD505-2E9C-101B-9397-08002B2CF9AE}" pid="8" name="MSIP_Label_67599526-06ca-49cc-9fa9-5307800a949a_ContentBits">
    <vt:lpwstr>0</vt:lpwstr>
  </property>
</Properties>
</file>